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6843-18FA-4A06-999A-DF64A773D2B4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1B7FF-778F-413E-90A4-08FA65AD14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i-FI" b="1" dirty="0"/>
              <a:t>Dian tärkein viesti: </a:t>
            </a:r>
            <a:r>
              <a:rPr lang="fi-FI" dirty="0"/>
              <a:t>palveluspaikka vastaa tapaturman kustannuksista ja hoidosta ennen palveluksen päättymistä tai keskeytymistä; Valtiokonttori sen jälkeen.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D687E-E774-4D0E-993A-711F6CA95B7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27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D687E-E774-4D0E-993A-711F6CA95B7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7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4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54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06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dia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40000" y="909000"/>
            <a:ext cx="9144000" cy="2979000"/>
          </a:xfrm>
          <a:noFill/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40000" y="4068000"/>
            <a:ext cx="9144000" cy="828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/>
              <a:t>Muokkaa alaotsikon perustyyliä napsautt.</a:t>
            </a:r>
            <a:endParaRPr lang="fi-FI" noProof="0" dirty="0"/>
          </a:p>
        </p:txBody>
      </p:sp>
      <p:sp>
        <p:nvSpPr>
          <p:cNvPr id="9" name="Sisällön paikkamerkki 7">
            <a:extLst>
              <a:ext uri="{FF2B5EF4-FFF2-40B4-BE49-F238E27FC236}">
                <a16:creationId xmlns:a16="http://schemas.microsoft.com/office/drawing/2014/main" id="{CE1290D7-6D22-4777-9350-3C9C69B78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48000" y="6192000"/>
            <a:ext cx="1980000" cy="468000"/>
          </a:xfr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  <a:lvl2pPr marL="252000" indent="0" algn="ctr">
              <a:buNone/>
              <a:defRPr sz="800">
                <a:solidFill>
                  <a:schemeClr val="accent1"/>
                </a:solidFill>
              </a:defRPr>
            </a:lvl2pPr>
            <a:lvl3pPr marL="504000" indent="0" algn="ctr">
              <a:buNone/>
              <a:defRPr sz="800">
                <a:solidFill>
                  <a:schemeClr val="accent1"/>
                </a:solidFill>
              </a:defRPr>
            </a:lvl3pPr>
            <a:lvl4pPr marL="756000" indent="0" algn="ctr">
              <a:buNone/>
              <a:defRPr sz="800">
                <a:solidFill>
                  <a:schemeClr val="accent1"/>
                </a:solidFill>
              </a:defRPr>
            </a:lvl4pPr>
            <a:lvl5pPr marL="1008000" indent="0" algn="ctr"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Napsauta ja lisää mahdollinen hakelogo tms. tunnus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6B81ABD-87FC-4D89-A691-943E5D64921C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440000" y="5184000"/>
            <a:ext cx="9144000" cy="360000"/>
          </a:xfrm>
        </p:spPr>
        <p:txBody>
          <a:bodyPr/>
          <a:lstStyle>
            <a:lvl1pPr>
              <a:defRPr sz="1200">
                <a:solidFill>
                  <a:srgbClr val="73C4C3"/>
                </a:solidFill>
              </a:defRPr>
            </a:lvl1pPr>
          </a:lstStyle>
          <a:p>
            <a:r>
              <a:rPr lang="fi-FI"/>
              <a:t>[Esittäjän nimi, organisaatio, esityspaikka sekä mahdolliset aihetunnisteet / Twitter-tili]</a:t>
            </a:r>
          </a:p>
        </p:txBody>
      </p:sp>
      <p:pic>
        <p:nvPicPr>
          <p:cNvPr id="6" name="Graphic 4">
            <a:extLst>
              <a:ext uri="{FF2B5EF4-FFF2-40B4-BE49-F238E27FC236}">
                <a16:creationId xmlns:a16="http://schemas.microsoft.com/office/drawing/2014/main" id="{F5A9FA6A-15CD-40AA-B0C2-3DBF7994A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4000" y="6022800"/>
            <a:ext cx="2088000" cy="835200"/>
          </a:xfrm>
          <a:prstGeom prst="rect">
            <a:avLst/>
          </a:prstGeom>
        </p:spPr>
      </p:pic>
      <p:pic>
        <p:nvPicPr>
          <p:cNvPr id="7" name="Graphic 21">
            <a:extLst>
              <a:ext uri="{FF2B5EF4-FFF2-40B4-BE49-F238E27FC236}">
                <a16:creationId xmlns:a16="http://schemas.microsoft.com/office/drawing/2014/main" id="{BD0FC4C4-C3E5-4616-8699-FED6BF465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" y="0"/>
            <a:ext cx="3711389" cy="118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7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5935FFD-6543-4F06-ABEC-5AAAD19B510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975725" y="6408000"/>
            <a:ext cx="1800225" cy="360000"/>
          </a:xfrm>
        </p:spPr>
        <p:txBody>
          <a:bodyPr anchor="ctr"/>
          <a:lstStyle>
            <a:lvl1pPr marL="0" indent="0" algn="ctr">
              <a:buNone/>
              <a:defRPr sz="800">
                <a:solidFill>
                  <a:schemeClr val="accent1"/>
                </a:solidFill>
              </a:defRPr>
            </a:lvl1pPr>
            <a:lvl2pPr marL="252000" indent="0" algn="ctr">
              <a:buNone/>
              <a:defRPr sz="800">
                <a:solidFill>
                  <a:schemeClr val="accent1"/>
                </a:solidFill>
              </a:defRPr>
            </a:lvl2pPr>
            <a:lvl3pPr marL="504000" indent="0" algn="ctr">
              <a:buNone/>
              <a:defRPr sz="800">
                <a:solidFill>
                  <a:schemeClr val="accent1"/>
                </a:solidFill>
              </a:defRPr>
            </a:lvl3pPr>
            <a:lvl4pPr marL="756000" indent="0" algn="ctr">
              <a:buNone/>
              <a:defRPr sz="800">
                <a:solidFill>
                  <a:schemeClr val="accent1"/>
                </a:solidFill>
              </a:defRPr>
            </a:lvl4pPr>
            <a:lvl5pPr marL="1008000" indent="0" algn="ctr"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Napsauta ja lisää mahdollinen hakelogo tms. tunnus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40000" y="6408000"/>
            <a:ext cx="972000" cy="360000"/>
          </a:xfrm>
        </p:spPr>
        <p:txBody>
          <a:bodyPr/>
          <a:lstStyle/>
          <a:p>
            <a:fld id="{E15975FC-5676-481F-8E11-50A51AB55CBF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548000" y="6408000"/>
            <a:ext cx="7164000" cy="360000"/>
          </a:xfrm>
        </p:spPr>
        <p:txBody>
          <a:bodyPr/>
          <a:lstStyle/>
          <a:p>
            <a:r>
              <a:rPr lang="fi-FI"/>
              <a:t>[Esittäjän nimi, organisaatio, esityspaikka sekä mahdolliset aihetunnisteet / Twitter-tili]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1F23-7757-49F1-B505-C038A0A98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899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Yhteystiedo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104800" y="1206046"/>
            <a:ext cx="5616000" cy="1836000"/>
          </a:xfrm>
        </p:spPr>
        <p:txBody>
          <a:bodyPr anchor="b">
            <a:noAutofit/>
          </a:bodyPr>
          <a:lstStyle>
            <a:lvl1pPr algn="l">
              <a:defRPr sz="6000" b="1" cap="none" baseline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Kiitosteksti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5104800" y="3180101"/>
            <a:ext cx="5616000" cy="540000"/>
          </a:xfrm>
        </p:spPr>
        <p:txBody>
          <a:bodyPr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dirty="0"/>
              <a:t>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BB1A40-6690-4DEF-9796-1BD03276D75E}" type="datetime1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[Esittäjän nimi, organisaatio, esityspaikka sekä mahdolliset aihetunnisteet / Twitter-tili]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C4C3"/>
                </a:solidFill>
              </a:defRPr>
            </a:lvl1pPr>
          </a:lstStyle>
          <a:p>
            <a:fld id="{2EF51F23-7757-49F1-B505-C038A0A98CE4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Graphic 11">
            <a:extLst>
              <a:ext uri="{FF2B5EF4-FFF2-40B4-BE49-F238E27FC236}">
                <a16:creationId xmlns:a16="http://schemas.microsoft.com/office/drawing/2014/main" id="{12B67B04-737B-4C8C-BE0C-264D07C2F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42000" y="6318000"/>
            <a:ext cx="1350000" cy="540000"/>
          </a:xfrm>
          <a:prstGeom prst="rect">
            <a:avLst/>
          </a:prstGeom>
        </p:spPr>
      </p:pic>
      <p:pic>
        <p:nvPicPr>
          <p:cNvPr id="8" name="Graphic 15">
            <a:extLst>
              <a:ext uri="{FF2B5EF4-FFF2-40B4-BE49-F238E27FC236}">
                <a16:creationId xmlns:a16="http://schemas.microsoft.com/office/drawing/2014/main" id="{B83B651F-1CAA-4EFC-95D8-FB6CFCD8F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" y="0"/>
            <a:ext cx="3711389" cy="1188478"/>
          </a:xfrm>
          <a:prstGeom prst="rect">
            <a:avLst/>
          </a:prstGeom>
        </p:spPr>
      </p:pic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B5AB369C-476A-457D-BED2-E2CFCA8D453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104800" y="3628279"/>
            <a:ext cx="5616000" cy="435600"/>
          </a:xfrm>
        </p:spPr>
        <p:txBody>
          <a:bodyPr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dirty="0"/>
              <a:t>Titteli</a:t>
            </a:r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210CB2F9-7130-4699-87B5-A8483BE189E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104800" y="4144237"/>
            <a:ext cx="5616000" cy="1620000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dirty="0"/>
              <a:t>Yhteystiedot</a:t>
            </a:r>
          </a:p>
        </p:txBody>
      </p:sp>
      <p:sp>
        <p:nvSpPr>
          <p:cNvPr id="12" name="Kuvan paikkamerkki 11">
            <a:extLst>
              <a:ext uri="{FF2B5EF4-FFF2-40B4-BE49-F238E27FC236}">
                <a16:creationId xmlns:a16="http://schemas.microsoft.com/office/drawing/2014/main" id="{A45A86E8-D08B-4FB4-A79D-5D3F0D0763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60000" y="2278800"/>
            <a:ext cx="2340000" cy="234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6" name="Sisällön paikkamerkki 7">
            <a:extLst>
              <a:ext uri="{FF2B5EF4-FFF2-40B4-BE49-F238E27FC236}">
                <a16:creationId xmlns:a16="http://schemas.microsoft.com/office/drawing/2014/main" id="{786DAC7E-0FF0-448A-8470-09C15C8F72B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975725" y="6408000"/>
            <a:ext cx="1800225" cy="360000"/>
          </a:xfrm>
        </p:spPr>
        <p:txBody>
          <a:bodyPr anchor="ctr"/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  <a:lvl2pPr marL="252000" indent="0" algn="ctr">
              <a:buNone/>
              <a:defRPr sz="800">
                <a:solidFill>
                  <a:schemeClr val="accent1"/>
                </a:solidFill>
              </a:defRPr>
            </a:lvl2pPr>
            <a:lvl3pPr marL="504000" indent="0" algn="ctr">
              <a:buNone/>
              <a:defRPr sz="800">
                <a:solidFill>
                  <a:schemeClr val="accent1"/>
                </a:solidFill>
              </a:defRPr>
            </a:lvl3pPr>
            <a:lvl4pPr marL="756000" indent="0" algn="ctr">
              <a:buNone/>
              <a:defRPr sz="800">
                <a:solidFill>
                  <a:schemeClr val="accent1"/>
                </a:solidFill>
              </a:defRPr>
            </a:lvl4pPr>
            <a:lvl5pPr marL="1008000" indent="0" algn="ctr"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fi-FI" dirty="0"/>
              <a:t>Napsauta ja lisää mahdollinen hakelogo tms. tunnus</a:t>
            </a:r>
          </a:p>
        </p:txBody>
      </p:sp>
    </p:spTree>
    <p:extLst>
      <p:ext uri="{BB962C8B-B14F-4D97-AF65-F5344CB8AC3E}">
        <p14:creationId xmlns:p14="http://schemas.microsoft.com/office/powerpoint/2010/main" val="30929931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86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49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43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76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5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22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229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85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17A3-D925-4AB9-945B-2310597705A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7429-070E-4822-9D20-5F8CF8F65D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2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tiokonttori.fi/palvelu/palvelustapaturmien-ja-palvelussairauksien-korvaukset-varusmiehille-ja-siviilipalvelusmiehill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siointipalvelu.valtiokonttori.fi/palvelustapaturmat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k-wordpress-bucket-prod.s3-eu-west-1.amazonaws.com/uploads/sites/4/2020/04/Omakanta-ohj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eOUVCK3vTY0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82375F5-7725-4BB5-BCAD-A3B22F5A3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Vakuutustiedote siviilipalvelusta suorittaville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8506BEE9-CE7A-4D88-A4F6-9F67CF450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Valtiokonttori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C59685-89B7-489F-AF35-6CAC0E13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701-2150-4CA7-8800-D1A494F4E187}" type="datetime1">
              <a:rPr lang="fi-FI" smtClean="0"/>
              <a:t>15.9.2020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DFC1ED-7B24-431A-8D8A-A7381F9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887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8B11C24D-F5F5-442B-BE48-B694F9C05A5B}"/>
              </a:ext>
            </a:extLst>
          </p:cNvPr>
          <p:cNvSpPr/>
          <p:nvPr/>
        </p:nvSpPr>
        <p:spPr>
          <a:xfrm>
            <a:off x="767408" y="2729948"/>
            <a:ext cx="4392488" cy="2994990"/>
          </a:xfrm>
          <a:prstGeom prst="rect">
            <a:avLst/>
          </a:prstGeom>
          <a:solidFill>
            <a:srgbClr val="C3E14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tx2">
                    <a:lumMod val="75000"/>
                  </a:schemeClr>
                </a:solidFill>
              </a:rPr>
              <a:t>Työpalvelun aikana </a:t>
            </a:r>
          </a:p>
          <a:p>
            <a:pPr algn="ctr"/>
            <a:r>
              <a:rPr lang="fi-FI" sz="2000" dirty="0">
                <a:solidFill>
                  <a:schemeClr val="tx2">
                    <a:lumMod val="75000"/>
                  </a:schemeClr>
                </a:solidFill>
              </a:rPr>
              <a:t>hoidosta ja kuluista vastaa </a:t>
            </a:r>
          </a:p>
          <a:p>
            <a:pPr algn="ctr"/>
            <a:r>
              <a:rPr lang="fi-FI" sz="2000" b="1" dirty="0">
                <a:solidFill>
                  <a:schemeClr val="tx2">
                    <a:lumMod val="75000"/>
                  </a:schemeClr>
                </a:solidFill>
              </a:rPr>
              <a:t>palveluspaikka</a:t>
            </a:r>
          </a:p>
          <a:p>
            <a:pPr algn="ctr"/>
            <a:endParaRPr lang="fi-FI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i-FI" sz="2000" dirty="0">
                <a:solidFill>
                  <a:schemeClr val="tx2">
                    <a:lumMod val="75000"/>
                  </a:schemeClr>
                </a:solidFill>
              </a:rPr>
              <a:t>Tiedotettava/haettava hoitoa: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Oma esimies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Palveluspaikan työterveydenhoitaja </a:t>
            </a:r>
            <a:br>
              <a:rPr lang="fi-FI" sz="1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tai lääkäri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Palveluspaikan </a:t>
            </a:r>
            <a:br>
              <a:rPr lang="fi-FI" sz="1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i-FI" sz="1600" dirty="0">
                <a:solidFill>
                  <a:schemeClr val="tx2">
                    <a:lumMod val="75000"/>
                  </a:schemeClr>
                </a:solidFill>
              </a:rPr>
              <a:t>tapaturma-asiamies</a:t>
            </a:r>
          </a:p>
          <a:p>
            <a:pPr algn="ctr"/>
            <a:endParaRPr lang="fi-FI" sz="2000" dirty="0" err="1">
              <a:solidFill>
                <a:schemeClr val="bg1"/>
              </a:solidFill>
            </a:endParaRPr>
          </a:p>
        </p:txBody>
      </p:sp>
      <p:sp>
        <p:nvSpPr>
          <p:cNvPr id="16" name="Otsikko 15">
            <a:extLst>
              <a:ext uri="{FF2B5EF4-FFF2-40B4-BE49-F238E27FC236}">
                <a16:creationId xmlns:a16="http://schemas.microsoft.com/office/drawing/2014/main" id="{9C75EFF7-EC01-4682-A542-C69FBFF1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9223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Jos palveluksessa sattui…vastuunjako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46203509-698C-44DB-BF78-AA9EE12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B14-A49A-4780-8FE7-5C701C2793C1}" type="datetime1">
              <a:rPr lang="fi-FI" smtClean="0"/>
              <a:t>15.9.2020</a:t>
            </a:fld>
            <a:endParaRPr lang="fi-FI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9E627D50-3150-45AF-8B09-7D9D2B972E76}"/>
              </a:ext>
            </a:extLst>
          </p:cNvPr>
          <p:cNvSpPr/>
          <p:nvPr/>
        </p:nvSpPr>
        <p:spPr>
          <a:xfrm>
            <a:off x="7032104" y="1431235"/>
            <a:ext cx="4392488" cy="429370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chemeClr val="bg1"/>
                </a:solidFill>
              </a:rPr>
              <a:t>Palveluksen jälkeen 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</a:rPr>
              <a:t>hoidosta ja kuntoutuksesta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</a:rPr>
              <a:t> vastaa vakuutuslaitoksena Valtiokonttori</a:t>
            </a:r>
          </a:p>
          <a:p>
            <a:pPr algn="ctr"/>
            <a:endParaRPr lang="fi-FI" sz="2000" dirty="0">
              <a:solidFill>
                <a:schemeClr val="bg1"/>
              </a:solidFill>
            </a:endParaRPr>
          </a:p>
          <a:p>
            <a:pPr algn="ctr"/>
            <a:r>
              <a:rPr lang="fi-FI" sz="2000" dirty="0">
                <a:solidFill>
                  <a:schemeClr val="bg1"/>
                </a:solidFill>
              </a:rPr>
              <a:t>Ota yhteyttä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Valtiokonttoriin &gt;</a:t>
            </a:r>
            <a:endParaRPr lang="fi-FI" sz="2000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Puhelimitse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Chatillä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</a:rPr>
              <a:t>Korvaushakemuksella</a:t>
            </a:r>
          </a:p>
          <a:p>
            <a:pPr algn="ctr"/>
            <a:endParaRPr lang="fi-FI" sz="2000" dirty="0" err="1">
              <a:solidFill>
                <a:schemeClr val="bg1"/>
              </a:solidFill>
            </a:endParaRPr>
          </a:p>
        </p:txBody>
      </p:sp>
      <p:sp>
        <p:nvSpPr>
          <p:cNvPr id="3" name="Nuoli: Oikea 2">
            <a:extLst>
              <a:ext uri="{FF2B5EF4-FFF2-40B4-BE49-F238E27FC236}">
                <a16:creationId xmlns:a16="http://schemas.microsoft.com/office/drawing/2014/main" id="{121B5404-2262-46F3-B67B-AF91299B52CB}"/>
              </a:ext>
            </a:extLst>
          </p:cNvPr>
          <p:cNvSpPr/>
          <p:nvPr/>
        </p:nvSpPr>
        <p:spPr>
          <a:xfrm>
            <a:off x="4943061" y="1232452"/>
            <a:ext cx="2411896" cy="2716696"/>
          </a:xfrm>
          <a:prstGeom prst="rightArrow">
            <a:avLst>
              <a:gd name="adj1" fmla="val 50000"/>
              <a:gd name="adj2" fmla="val 48522"/>
            </a:avLst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>
                <a:solidFill>
                  <a:srgbClr val="006265"/>
                </a:solidFill>
              </a:rPr>
              <a:t>Palveluksen päättyminen tai keskeytyminen</a:t>
            </a:r>
          </a:p>
        </p:txBody>
      </p:sp>
      <p:sp>
        <p:nvSpPr>
          <p:cNvPr id="10" name="Alatunnisteen paikkamerkki 13">
            <a:extLst>
              <a:ext uri="{FF2B5EF4-FFF2-40B4-BE49-F238E27FC236}">
                <a16:creationId xmlns:a16="http://schemas.microsoft.com/office/drawing/2014/main" id="{99123124-BD4F-4C1D-8571-355F88D97310}"/>
              </a:ext>
            </a:extLst>
          </p:cNvPr>
          <p:cNvSpPr txBox="1">
            <a:spLocks/>
          </p:cNvSpPr>
          <p:nvPr/>
        </p:nvSpPr>
        <p:spPr>
          <a:xfrm>
            <a:off x="1343472" y="6397390"/>
            <a:ext cx="71640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fi-FI"/>
            </a:defPPr>
            <a:lvl1pPr marL="0" algn="l" defTabSz="914400" rtl="0" eaLnBrk="1" latinLnBrk="0" hangingPunct="1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Valtiokonttori - Korvauspalvelut</a:t>
            </a:r>
          </a:p>
        </p:txBody>
      </p:sp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06721"/>
              </p:ext>
            </p:extLst>
          </p:nvPr>
        </p:nvGraphicFramePr>
        <p:xfrm>
          <a:off x="808383" y="1431235"/>
          <a:ext cx="4320208" cy="1046922"/>
        </p:xfrm>
        <a:graphic>
          <a:graphicData uri="http://schemas.openxmlformats.org/drawingml/2006/table">
            <a:tbl>
              <a:tblPr/>
              <a:tblGrid>
                <a:gridCol w="4320208">
                  <a:extLst>
                    <a:ext uri="{9D8B030D-6E8A-4147-A177-3AD203B41FA5}">
                      <a16:colId xmlns:a16="http://schemas.microsoft.com/office/drawing/2014/main" val="2862712371"/>
                    </a:ext>
                  </a:extLst>
                </a:gridCol>
              </a:tblGrid>
              <a:tr h="1046922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Koulutusjaksolla</a:t>
                      </a:r>
                      <a:r>
                        <a:rPr lang="fi-FI" baseline="0" dirty="0"/>
                        <a:t> hoidosta ja kuluista vastaa </a:t>
                      </a:r>
                      <a:r>
                        <a:rPr lang="fi-FI" b="1" baseline="0" dirty="0"/>
                        <a:t>Siviilipalveluskeskus</a:t>
                      </a:r>
                      <a:endParaRPr lang="fi-FI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02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52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>
            <a:extLst>
              <a:ext uri="{FF2B5EF4-FFF2-40B4-BE49-F238E27FC236}">
                <a16:creationId xmlns:a16="http://schemas.microsoft.com/office/drawing/2014/main" id="{9C75EFF7-EC01-4682-A542-C69FBFF1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Mikä on tapaturma – </a:t>
            </a:r>
            <a:br>
              <a:rPr lang="fi-FI" dirty="0"/>
            </a:br>
            <a:r>
              <a:rPr lang="fi-FI" dirty="0"/>
              <a:t>mikä on palvelussairaus</a:t>
            </a:r>
            <a:br>
              <a:rPr lang="fi-FI" dirty="0"/>
            </a:br>
            <a:r>
              <a:rPr lang="fi-FI" dirty="0"/>
              <a:t>	</a:t>
            </a:r>
            <a:br>
              <a:rPr lang="fi-FI" dirty="0"/>
            </a:br>
            <a:endParaRPr lang="fi-FI" dirty="0"/>
          </a:p>
        </p:txBody>
      </p:sp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46203509-698C-44DB-BF78-AA9EE12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EB14-A49A-4780-8FE7-5C701C2793C1}" type="datetime1">
              <a:rPr lang="fi-FI" smtClean="0"/>
              <a:t>15.9.2020</a:t>
            </a:fld>
            <a:endParaRPr lang="fi-FI"/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2C4CE271-238E-46D7-93EA-696C8519BE30}"/>
              </a:ext>
            </a:extLst>
          </p:cNvPr>
          <p:cNvGrpSpPr/>
          <p:nvPr/>
        </p:nvGrpSpPr>
        <p:grpSpPr>
          <a:xfrm>
            <a:off x="838201" y="1690688"/>
            <a:ext cx="9146231" cy="4627116"/>
            <a:chOff x="838201" y="2132856"/>
            <a:chExt cx="9146231" cy="4184948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4D749716-019D-4627-8364-99D6872E9477}"/>
                </a:ext>
              </a:extLst>
            </p:cNvPr>
            <p:cNvSpPr/>
            <p:nvPr/>
          </p:nvSpPr>
          <p:spPr>
            <a:xfrm>
              <a:off x="838201" y="2132856"/>
              <a:ext cx="4188582" cy="2366258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fi-FI" dirty="0">
                <a:solidFill>
                  <a:schemeClr val="bg1"/>
                </a:solidFill>
              </a:endParaRPr>
            </a:p>
            <a:p>
              <a:pPr lvl="0" algn="ctr"/>
              <a:r>
                <a:rPr lang="fi-FI" b="1" dirty="0">
                  <a:solidFill>
                    <a:schemeClr val="bg1"/>
                  </a:solidFill>
                </a:rPr>
                <a:t>Tapaturma</a:t>
              </a:r>
            </a:p>
            <a:p>
              <a:pPr lvl="0" algn="ctr"/>
              <a:endParaRPr lang="fi-FI" b="1" dirty="0">
                <a:solidFill>
                  <a:schemeClr val="bg1"/>
                </a:solidFill>
              </a:endParaRPr>
            </a:p>
            <a:p>
              <a:pPr algn="ctr"/>
              <a:r>
                <a:rPr lang="fi-FI" dirty="0">
                  <a:solidFill>
                    <a:schemeClr val="bg1"/>
                  </a:solidFill>
                </a:rPr>
                <a:t>Ulkoisesta tekijästä johtuva äkillinen ja odottamaton tapahtuma, joka aiheuttaa vamman tai sairauden</a:t>
              </a:r>
            </a:p>
            <a:p>
              <a:pPr algn="ctr"/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8C79627C-FC7B-4236-AB89-CD13776C2512}"/>
                </a:ext>
              </a:extLst>
            </p:cNvPr>
            <p:cNvSpPr/>
            <p:nvPr/>
          </p:nvSpPr>
          <p:spPr>
            <a:xfrm>
              <a:off x="6396151" y="2132856"/>
              <a:ext cx="3588281" cy="4184948"/>
            </a:xfrm>
            <a:prstGeom prst="rect">
              <a:avLst/>
            </a:prstGeom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fi-FI" b="1" dirty="0">
                  <a:solidFill>
                    <a:schemeClr val="bg1"/>
                  </a:solidFill>
                </a:rPr>
                <a:t>     </a:t>
              </a:r>
            </a:p>
            <a:p>
              <a:pPr lvl="0" algn="ctr"/>
              <a:r>
                <a:rPr lang="fi-FI" b="1" dirty="0">
                  <a:solidFill>
                    <a:schemeClr val="bg1"/>
                  </a:solidFill>
                </a:rPr>
                <a:t>Palvelussairaus </a:t>
              </a:r>
            </a:p>
            <a:p>
              <a:pPr lvl="0" algn="ctr"/>
              <a:endParaRPr lang="fi-FI" dirty="0">
                <a:solidFill>
                  <a:schemeClr val="bg1"/>
                </a:solidFill>
              </a:endParaRPr>
            </a:p>
            <a:p>
              <a:pPr marL="302324" indent="-302324">
                <a:buFont typeface="Arial" panose="020B0604020202020204" pitchFamily="34" charset="0"/>
                <a:buChar char="•"/>
              </a:pPr>
              <a:r>
                <a:rPr lang="fi-FI" dirty="0">
                  <a:solidFill>
                    <a:schemeClr val="bg1"/>
                  </a:solidFill>
                </a:rPr>
                <a:t>Mikä tahansa vamma tai sairaus, joka on todennäköisesti palveluksen </a:t>
              </a:r>
              <a:r>
                <a:rPr lang="fi-FI" u="sng" dirty="0">
                  <a:solidFill>
                    <a:schemeClr val="bg1"/>
                  </a:solidFill>
                </a:rPr>
                <a:t>aiheuttama </a:t>
              </a:r>
              <a:r>
                <a:rPr lang="fi-FI" dirty="0">
                  <a:solidFill>
                    <a:schemeClr val="bg1"/>
                  </a:solidFill>
                  <a:sym typeface="Wingdings" panose="05000000000000000000" pitchFamily="2" charset="2"/>
                </a:rPr>
                <a:t></a:t>
              </a:r>
              <a:r>
                <a:rPr lang="fi-FI" dirty="0">
                  <a:solidFill>
                    <a:schemeClr val="bg1"/>
                  </a:solidFill>
                </a:rPr>
                <a:t> </a:t>
              </a:r>
            </a:p>
            <a:p>
              <a:r>
                <a:rPr lang="fi-FI" dirty="0">
                  <a:solidFill>
                    <a:schemeClr val="bg1"/>
                  </a:solidFill>
                </a:rPr>
                <a:t>      korvataan ja kuntoutetaan aika x</a:t>
              </a:r>
            </a:p>
            <a:p>
              <a:endParaRPr lang="fi-FI" dirty="0">
                <a:solidFill>
                  <a:schemeClr val="bg1"/>
                </a:solidFill>
              </a:endParaRPr>
            </a:p>
            <a:p>
              <a:pPr marL="302324" indent="-302324">
                <a:buFont typeface="Arial" panose="020B0604020202020204" pitchFamily="34" charset="0"/>
                <a:buChar char="•"/>
              </a:pPr>
              <a:r>
                <a:rPr lang="fi-FI" dirty="0">
                  <a:solidFill>
                    <a:schemeClr val="bg1"/>
                  </a:solidFill>
                </a:rPr>
                <a:t>Mikä tahansa vamma tai sairaus, jos se on todennäköisesti palveluksen  </a:t>
              </a:r>
              <a:r>
                <a:rPr lang="fi-FI" u="sng" dirty="0">
                  <a:solidFill>
                    <a:schemeClr val="bg1"/>
                  </a:solidFill>
                </a:rPr>
                <a:t>pahentama</a:t>
              </a:r>
              <a:r>
                <a:rPr lang="fi-FI" dirty="0">
                  <a:solidFill>
                    <a:schemeClr val="bg1"/>
                  </a:solidFill>
                </a:rPr>
                <a:t> </a:t>
              </a:r>
              <a:r>
                <a:rPr lang="fi-FI" dirty="0">
                  <a:solidFill>
                    <a:schemeClr val="bg1"/>
                  </a:solidFill>
                  <a:sym typeface="Wingdings" panose="05000000000000000000" pitchFamily="2" charset="2"/>
                </a:rPr>
                <a:t> korvataan enintään 6 kk palveluksen päättymisestä</a:t>
              </a:r>
              <a:endParaRPr lang="fi-FI" dirty="0">
                <a:solidFill>
                  <a:schemeClr val="bg1"/>
                </a:solidFill>
              </a:endParaRPr>
            </a:p>
            <a:p>
              <a:pPr algn="ctr"/>
              <a:endParaRPr lang="fi-FI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Alatunnisteen paikkamerkki 13">
            <a:extLst>
              <a:ext uri="{FF2B5EF4-FFF2-40B4-BE49-F238E27FC236}">
                <a16:creationId xmlns:a16="http://schemas.microsoft.com/office/drawing/2014/main" id="{21F76A19-9424-4C8A-B9AA-6ADDE374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8000" y="6408000"/>
            <a:ext cx="7164000" cy="360000"/>
          </a:xfrm>
        </p:spPr>
        <p:txBody>
          <a:bodyPr/>
          <a:lstStyle/>
          <a:p>
            <a:r>
              <a:rPr lang="fi-FI" dirty="0"/>
              <a:t>Valtiokonttori - Korvauspalvelut</a:t>
            </a:r>
          </a:p>
        </p:txBody>
      </p:sp>
    </p:spTree>
    <p:extLst>
      <p:ext uri="{BB962C8B-B14F-4D97-AF65-F5344CB8AC3E}">
        <p14:creationId xmlns:p14="http://schemas.microsoft.com/office/powerpoint/2010/main" val="420210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461BEE-D423-47DA-A8FC-6A6AD378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88000" cy="1332000"/>
          </a:xfrm>
        </p:spPr>
        <p:txBody>
          <a:bodyPr anchor="t">
            <a:normAutofit/>
          </a:bodyPr>
          <a:lstStyle/>
          <a:p>
            <a:r>
              <a:rPr lang="fi-FI" dirty="0"/>
              <a:t>Palvelustapaturmien ja palvelussairauksien ilmoitus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D4463C-061F-4311-9367-8D55348FE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47600"/>
            <a:ext cx="6924152" cy="3996000"/>
          </a:xfrm>
        </p:spPr>
        <p:txBody>
          <a:bodyPr>
            <a:normAutofit/>
          </a:bodyPr>
          <a:lstStyle/>
          <a:p>
            <a:r>
              <a:rPr lang="fi-FI" b="1">
                <a:hlinkClick r:id="rId2"/>
              </a:rPr>
              <a:t>https</a:t>
            </a:r>
            <a:r>
              <a:rPr lang="fi-FI" b="1" dirty="0">
                <a:hlinkClick r:id="rId2"/>
              </a:rPr>
              <a:t>://asiointipalvelu.valtiokonttori.fi/palvelustapaturmat/</a:t>
            </a:r>
            <a:endParaRPr lang="fi-FI" dirty="0"/>
          </a:p>
          <a:p>
            <a:r>
              <a:rPr lang="fi-FI" sz="2000" dirty="0"/>
              <a:t>Korvaushakemus toimii seuraavilla selaimilla: Internet Explorer 11, Chrome, Firefox, Safari ja Edge (uusimmat versiot).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Neuvoa ilmoituksen täyttöön</a:t>
            </a:r>
          </a:p>
          <a:p>
            <a:r>
              <a:rPr lang="fi-FI" dirty="0"/>
              <a:t>Puhelin: 0295 50 3090, ma–pe 09.00–16.00 </a:t>
            </a:r>
          </a:p>
          <a:p>
            <a:r>
              <a:rPr lang="fi-FI" dirty="0"/>
              <a:t>Sähköposti: asiointipalvelu@valtiokonttori.fi</a:t>
            </a:r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90BD050-2500-45AD-B27C-B8B97D41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6408000"/>
            <a:ext cx="972000" cy="36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15975FC-5676-481F-8E11-50A51AB55CBF}" type="datetime1">
              <a:rPr lang="fi-FI" smtClean="0"/>
              <a:pPr>
                <a:spcAft>
                  <a:spcPts val="600"/>
                </a:spcAft>
              </a:pPr>
              <a:t>15.9.2020</a:t>
            </a:fld>
            <a:endParaRPr lang="fi-FI"/>
          </a:p>
        </p:txBody>
      </p:sp>
      <p:sp>
        <p:nvSpPr>
          <p:cNvPr id="8" name="Alatunnisteen paikkamerkki 13">
            <a:extLst>
              <a:ext uri="{FF2B5EF4-FFF2-40B4-BE49-F238E27FC236}">
                <a16:creationId xmlns:a16="http://schemas.microsoft.com/office/drawing/2014/main" id="{96E426E7-4F5D-4BB1-ABE3-53829CF9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8000" y="6408000"/>
            <a:ext cx="7164000" cy="360000"/>
          </a:xfrm>
        </p:spPr>
        <p:txBody>
          <a:bodyPr/>
          <a:lstStyle/>
          <a:p>
            <a:r>
              <a:rPr lang="fi-FI" dirty="0"/>
              <a:t>Valtiokonttori - Korvauspalvelut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C655523-EBDA-4FCC-8097-8CED5FA3E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9416" y="1556792"/>
            <a:ext cx="2533088" cy="432048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85443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>
            <a:extLst>
              <a:ext uri="{FF2B5EF4-FFF2-40B4-BE49-F238E27FC236}">
                <a16:creationId xmlns:a16="http://schemas.microsoft.com/office/drawing/2014/main" id="{9C75EFF7-EC01-4682-A542-C69FBFF1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88000" cy="1332000"/>
          </a:xfrm>
        </p:spPr>
        <p:txBody>
          <a:bodyPr anchor="t">
            <a:normAutofit/>
          </a:bodyPr>
          <a:lstStyle/>
          <a:p>
            <a:r>
              <a:rPr lang="fi-FI" dirty="0"/>
              <a:t>Ilmoituksen täyttämisessä tarvitaan</a:t>
            </a:r>
          </a:p>
        </p:txBody>
      </p:sp>
      <p:sp>
        <p:nvSpPr>
          <p:cNvPr id="30" name="Sisällön paikkamerkki 16">
            <a:extLst>
              <a:ext uri="{FF2B5EF4-FFF2-40B4-BE49-F238E27FC236}">
                <a16:creationId xmlns:a16="http://schemas.microsoft.com/office/drawing/2014/main" id="{5A2720BD-0D72-4CB3-B5D1-C3BC355AD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854104"/>
            <a:ext cx="11220632" cy="431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 dirty="0"/>
              <a:t>Velvollisen omat pankkitunnukset tai mobiilivarmenne</a:t>
            </a:r>
          </a:p>
          <a:p>
            <a:pPr>
              <a:lnSpc>
                <a:spcPct val="90000"/>
              </a:lnSpc>
            </a:pPr>
            <a:r>
              <a:rPr lang="fi-FI" sz="1800" dirty="0">
                <a:solidFill>
                  <a:srgbClr val="FF0000"/>
                </a:solidFill>
              </a:rPr>
              <a:t>Tapaturmaa/palvelussairautta koskevat liitteet tai </a:t>
            </a:r>
            <a:r>
              <a:rPr lang="fi-FI" sz="1800" dirty="0" err="1">
                <a:solidFill>
                  <a:srgbClr val="FF0000"/>
                </a:solidFill>
              </a:rPr>
              <a:t>OmaKannan</a:t>
            </a:r>
            <a:r>
              <a:rPr lang="fi-FI" sz="1800" dirty="0">
                <a:solidFill>
                  <a:srgbClr val="FF0000"/>
                </a:solidFill>
              </a:rPr>
              <a:t> potilasasiakirjat TÄRKEÄ!</a:t>
            </a:r>
          </a:p>
          <a:p>
            <a:pPr lvl="2">
              <a:lnSpc>
                <a:spcPct val="90000"/>
              </a:lnSpc>
            </a:pPr>
            <a:r>
              <a:rPr lang="fi-FI" sz="1600" dirty="0">
                <a:solidFill>
                  <a:schemeClr val="tx1"/>
                </a:solidFill>
              </a:rPr>
              <a:t>Liitteiden tulee olla tallennettuna joko .txt, .doc, .docx, .xls, .</a:t>
            </a:r>
            <a:r>
              <a:rPr lang="fi-FI" sz="1600" dirty="0" err="1">
                <a:solidFill>
                  <a:schemeClr val="tx1"/>
                </a:solidFill>
              </a:rPr>
              <a:t>xlsx</a:t>
            </a:r>
            <a:r>
              <a:rPr lang="fi-FI" sz="1600" dirty="0">
                <a:solidFill>
                  <a:schemeClr val="tx1"/>
                </a:solidFill>
              </a:rPr>
              <a:t>, .ppt, .</a:t>
            </a:r>
            <a:r>
              <a:rPr lang="fi-FI" sz="1600" dirty="0" err="1">
                <a:solidFill>
                  <a:schemeClr val="tx1"/>
                </a:solidFill>
              </a:rPr>
              <a:t>pptx</a:t>
            </a:r>
            <a:r>
              <a:rPr lang="fi-FI" sz="1600" dirty="0">
                <a:solidFill>
                  <a:schemeClr val="tx1"/>
                </a:solidFill>
              </a:rPr>
              <a:t>, .</a:t>
            </a:r>
            <a:r>
              <a:rPr lang="fi-FI" sz="1600" dirty="0" err="1">
                <a:solidFill>
                  <a:schemeClr val="tx1"/>
                </a:solidFill>
              </a:rPr>
              <a:t>odt</a:t>
            </a:r>
            <a:r>
              <a:rPr lang="fi-FI" sz="1600" dirty="0">
                <a:solidFill>
                  <a:schemeClr val="tx1"/>
                </a:solidFill>
              </a:rPr>
              <a:t>, .</a:t>
            </a:r>
            <a:r>
              <a:rPr lang="fi-FI" sz="1600" dirty="0" err="1">
                <a:solidFill>
                  <a:schemeClr val="tx1"/>
                </a:solidFill>
              </a:rPr>
              <a:t>ods</a:t>
            </a:r>
            <a:r>
              <a:rPr lang="fi-FI" sz="1600" dirty="0">
                <a:solidFill>
                  <a:schemeClr val="tx1"/>
                </a:solidFill>
              </a:rPr>
              <a:t>, .pdf, .jpg, .</a:t>
            </a:r>
            <a:r>
              <a:rPr lang="fi-FI" sz="1600" dirty="0" err="1">
                <a:solidFill>
                  <a:schemeClr val="tx1"/>
                </a:solidFill>
              </a:rPr>
              <a:t>jpeg</a:t>
            </a:r>
            <a:r>
              <a:rPr lang="fi-FI" sz="1600" dirty="0">
                <a:solidFill>
                  <a:schemeClr val="tx1"/>
                </a:solidFill>
              </a:rPr>
              <a:t> tai .png-muotoon. Tiedoston maksimikoko on 10 MB. Useita tiedostoja voi lisätä kerralla.</a:t>
            </a:r>
          </a:p>
          <a:p>
            <a:pPr lvl="2">
              <a:lnSpc>
                <a:spcPct val="90000"/>
              </a:lnSpc>
            </a:pPr>
            <a:r>
              <a:rPr lang="fi-FI" sz="1600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Potilasasiakirjojen haku Omakanta-palvelusta –ohje</a:t>
            </a:r>
            <a:endParaRPr lang="fi-FI" sz="16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i-FI" sz="1800" dirty="0"/>
              <a:t>Puhelinnumero ja sähköpostiosoite, johon korvauskäsittelijä voi olla yhteydessä</a:t>
            </a:r>
          </a:p>
          <a:p>
            <a:pPr>
              <a:lnSpc>
                <a:spcPct val="90000"/>
              </a:lnSpc>
            </a:pPr>
            <a:r>
              <a:rPr lang="fi-FI" sz="1800" dirty="0"/>
              <a:t>Palveluksen alkamis- ja päättymispäivä/arvioitu keskeyttämispäivä </a:t>
            </a:r>
          </a:p>
          <a:p>
            <a:pPr>
              <a:lnSpc>
                <a:spcPct val="90000"/>
              </a:lnSpc>
            </a:pPr>
            <a:r>
              <a:rPr lang="fi-FI" sz="1800" dirty="0"/>
              <a:t>Tapaturman tai palvelussairauden tiedot (tukena tapaturmaseloste): missä tapahtui, milloin, tapaturman kuvaus</a:t>
            </a:r>
          </a:p>
          <a:p>
            <a:pPr>
              <a:lnSpc>
                <a:spcPct val="90000"/>
              </a:lnSpc>
            </a:pPr>
            <a:r>
              <a:rPr lang="fi-FI" sz="1800" dirty="0"/>
              <a:t>Tilinumero (IBAN eli FIXX XXXX </a:t>
            </a:r>
            <a:r>
              <a:rPr lang="fi-FI" sz="1800" dirty="0" err="1"/>
              <a:t>XXXX</a:t>
            </a:r>
            <a:r>
              <a:rPr lang="fi-FI" sz="1800" dirty="0"/>
              <a:t> </a:t>
            </a:r>
            <a:r>
              <a:rPr lang="fi-FI" sz="1800" dirty="0" err="1"/>
              <a:t>XXXX</a:t>
            </a:r>
            <a:r>
              <a:rPr lang="fi-FI" sz="1800" dirty="0"/>
              <a:t> XX)</a:t>
            </a:r>
          </a:p>
          <a:p>
            <a:pPr>
              <a:lnSpc>
                <a:spcPct val="90000"/>
              </a:lnSpc>
            </a:pPr>
            <a:endParaRPr lang="fi-FI" sz="1800" dirty="0"/>
          </a:p>
          <a:p>
            <a:pPr>
              <a:lnSpc>
                <a:spcPct val="90000"/>
              </a:lnSpc>
            </a:pPr>
            <a:r>
              <a:rPr lang="fi-FI" sz="1800" dirty="0"/>
              <a:t>Jos jotain tietoja puuttuu, ilmoituksen täyttämisen voi keskeyttää ja jatkaa myöhemmin (6 kk)</a:t>
            </a:r>
          </a:p>
          <a:p>
            <a:pPr>
              <a:lnSpc>
                <a:spcPct val="90000"/>
              </a:lnSpc>
            </a:pPr>
            <a:endParaRPr lang="fi-FI" sz="1800" dirty="0"/>
          </a:p>
          <a:p>
            <a:pPr>
              <a:lnSpc>
                <a:spcPct val="90000"/>
              </a:lnSpc>
            </a:pPr>
            <a:endParaRPr lang="fi-FI" sz="1800" dirty="0"/>
          </a:p>
          <a:p>
            <a:pPr>
              <a:lnSpc>
                <a:spcPct val="90000"/>
              </a:lnSpc>
            </a:pPr>
            <a:endParaRPr lang="fi-FI" sz="1600" dirty="0"/>
          </a:p>
        </p:txBody>
      </p:sp>
      <p:sp>
        <p:nvSpPr>
          <p:cNvPr id="13" name="Päivämäärän paikkamerkki 12">
            <a:extLst>
              <a:ext uri="{FF2B5EF4-FFF2-40B4-BE49-F238E27FC236}">
                <a16:creationId xmlns:a16="http://schemas.microsoft.com/office/drawing/2014/main" id="{46203509-698C-44DB-BF78-AA9EE12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6408000"/>
            <a:ext cx="972000" cy="36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136EB14-A49A-4780-8FE7-5C701C2793C1}" type="datetime1">
              <a:rPr lang="fi-FI" smtClean="0"/>
              <a:pPr>
                <a:spcAft>
                  <a:spcPts val="600"/>
                </a:spcAft>
              </a:pPr>
              <a:t>15.9.2020</a:t>
            </a:fld>
            <a:endParaRPr lang="fi-FI"/>
          </a:p>
        </p:txBody>
      </p:sp>
      <p:sp>
        <p:nvSpPr>
          <p:cNvPr id="14" name="Alatunnisteen paikkamerkki 13">
            <a:extLst>
              <a:ext uri="{FF2B5EF4-FFF2-40B4-BE49-F238E27FC236}">
                <a16:creationId xmlns:a16="http://schemas.microsoft.com/office/drawing/2014/main" id="{756B0FA1-2645-42AB-ACF5-BF01315C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48000" y="6408000"/>
            <a:ext cx="7164000" cy="36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Valtiokonttori - Korvauspalvelut</a:t>
            </a:r>
          </a:p>
        </p:txBody>
      </p:sp>
    </p:spTree>
    <p:extLst>
      <p:ext uri="{BB962C8B-B14F-4D97-AF65-F5344CB8AC3E}">
        <p14:creationId xmlns:p14="http://schemas.microsoft.com/office/powerpoint/2010/main" val="90511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0E62C2-D5CE-4D1C-872C-78C42B1A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522" y="1478823"/>
            <a:ext cx="5616000" cy="2628088"/>
          </a:xfrm>
        </p:spPr>
        <p:txBody>
          <a:bodyPr/>
          <a:lstStyle/>
          <a:p>
            <a:r>
              <a:rPr lang="fi-FI" sz="3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Katso Valtiokonttorin tuottama video tästä &gt;</a:t>
            </a:r>
            <a:br>
              <a:rPr lang="fi-FI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fi-FI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fi-FI" sz="400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51C8A4-6F2F-4E8E-BE09-4A8453B9B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4800" y="4106911"/>
            <a:ext cx="5616000" cy="540000"/>
          </a:xfrm>
        </p:spPr>
        <p:txBody>
          <a:bodyPr/>
          <a:lstStyle/>
          <a:p>
            <a:r>
              <a:rPr lang="fi-FI" dirty="0"/>
              <a:t>Valtiokonttori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301D04-B3EA-4E1B-A725-1D945C78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BDE7-DD4A-4847-8D12-F40604EF3858}" type="datetime1">
              <a:rPr lang="fi-FI" smtClean="0"/>
              <a:t>15.9.2020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52687D9-1A07-488C-A705-89C03784F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4" y="1340768"/>
            <a:ext cx="2533088" cy="432048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808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364</Words>
  <Application>Microsoft Office PowerPoint</Application>
  <PresentationFormat>Laajakuva</PresentationFormat>
  <Paragraphs>68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Vakuutustiedote siviilipalvelusta suorittaville</vt:lpstr>
      <vt:lpstr> Jos palveluksessa sattui…vastuunjako  </vt:lpstr>
      <vt:lpstr> Mikä on tapaturma –  mikä on palvelussairaus   </vt:lpstr>
      <vt:lpstr>Palvelustapaturmien ja palvelussairauksien ilmoitus </vt:lpstr>
      <vt:lpstr>Ilmoituksen täyttämisessä tarvitaan</vt:lpstr>
      <vt:lpstr>Katso Valtiokonttorin tuottama video tästä &gt;  </vt:lpstr>
    </vt:vector>
  </TitlesOfParts>
  <Company>Suomen Valtio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Vakuutusoppitunti siviilipalvelusta suorittaville</dc:title>
  <dc:creator>Sirén Marja-Liisa</dc:creator>
  <cp:lastModifiedBy>Ollas Susanna (ELY)</cp:lastModifiedBy>
  <cp:revision>10</cp:revision>
  <cp:lastPrinted>2020-06-01T08:25:33Z</cp:lastPrinted>
  <dcterms:created xsi:type="dcterms:W3CDTF">2020-06-01T08:12:01Z</dcterms:created>
  <dcterms:modified xsi:type="dcterms:W3CDTF">2020-09-15T13:27:14Z</dcterms:modified>
</cp:coreProperties>
</file>